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null)" ContentType="image/x-em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BC00"/>
    <a:srgbClr val="FFFFFF"/>
    <a:srgbClr val="00D1E2"/>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86"/>
  </p:normalViewPr>
  <p:slideViewPr>
    <p:cSldViewPr>
      <p:cViewPr>
        <p:scale>
          <a:sx n="70" d="100"/>
          <a:sy n="70" d="100"/>
        </p:scale>
        <p:origin x="800" y="-68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5/7/18</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18" Type="http://schemas.openxmlformats.org/officeDocument/2006/relationships/image" Target="../media/image16.(nul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jpeg"/><Relationship Id="rId20"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g"/><Relationship Id="rId15" Type="http://schemas.openxmlformats.org/officeDocument/2006/relationships/image" Target="../media/image13.tiff"/><Relationship Id="rId10" Type="http://schemas.openxmlformats.org/officeDocument/2006/relationships/image" Target="../media/image8.emf"/><Relationship Id="rId19" Type="http://schemas.openxmlformats.org/officeDocument/2006/relationships/image" Target="../media/image17.jpeg"/><Relationship Id="rId4" Type="http://schemas.openxmlformats.org/officeDocument/2006/relationships/image" Target="../media/image2.jpg"/><Relationship Id="rId9" Type="http://schemas.openxmlformats.org/officeDocument/2006/relationships/image" Target="../media/image7.jpe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latin typeface="Avenir Roman" panose="02000503020000020003" pitchFamily="2" charset="0"/>
              <a:cs typeface="Calibri" panose="020F0502020204030204" pitchFamily="34" charset="0"/>
            </a:endParaRPr>
          </a:p>
        </p:txBody>
      </p:sp>
      <p:sp>
        <p:nvSpPr>
          <p:cNvPr id="2" name="TextBox 1"/>
          <p:cNvSpPr txBox="1"/>
          <p:nvPr/>
        </p:nvSpPr>
        <p:spPr>
          <a:xfrm>
            <a:off x="6039188" y="850573"/>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solidFill>
                  <a:srgbClr val="FFFFFF"/>
                </a:solidFill>
                <a:latin typeface="Avenir Roman" panose="02000503020000020003" pitchFamily="2" charset="0"/>
                <a:cs typeface="Calibri" panose="020F0502020204030204" pitchFamily="34" charset="0"/>
              </a:rPr>
              <a:t>Central Time Of Flight (CTOF)</a:t>
            </a:r>
          </a:p>
          <a:p>
            <a:pPr algn="ctr">
              <a:lnSpc>
                <a:spcPts val="8400"/>
              </a:lnSpc>
              <a:tabLst>
                <a:tab pos="3644900" algn="l"/>
                <a:tab pos="7785100" algn="l"/>
                <a:tab pos="8255000" algn="l"/>
              </a:tabLst>
            </a:pPr>
            <a:r>
              <a:rPr lang="en-US" altLang="zh-CN" sz="8000" dirty="0">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Thomas</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Jefferson</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National</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Accelerator</a:t>
            </a:r>
            <a:r>
              <a:rPr lang="en-US" altLang="zh-CN" sz="4000" dirty="0">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Facility</a:t>
            </a: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425450" y="316736"/>
            <a:ext cx="4343401" cy="3578267"/>
            <a:chOff x="196851" y="57676"/>
            <a:chExt cx="4343401" cy="3578267"/>
          </a:xfrm>
        </p:grpSpPr>
        <p:pic>
          <p:nvPicPr>
            <p:cNvPr id="21" name="Picture 3"/>
            <p:cNvPicPr>
              <a:picLocks noChangeAspect="1" noChangeArrowheads="1"/>
            </p:cNvPicPr>
            <p:nvPr/>
          </p:nvPicPr>
          <p:blipFill rotWithShape="1">
            <a:blip r:embed="rId3"/>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grpSp>
        <p:nvGrpSpPr>
          <p:cNvPr id="40" name="Group 39">
            <a:extLst>
              <a:ext uri="{FF2B5EF4-FFF2-40B4-BE49-F238E27FC236}">
                <a16:creationId xmlns:a16="http://schemas.microsoft.com/office/drawing/2014/main" id="{DC022F08-7E89-6344-BF04-A2060CFD3E5C}"/>
              </a:ext>
            </a:extLst>
          </p:cNvPr>
          <p:cNvGrpSpPr/>
          <p:nvPr/>
        </p:nvGrpSpPr>
        <p:grpSpPr>
          <a:xfrm>
            <a:off x="171000" y="4345247"/>
            <a:ext cx="13970450" cy="11609869"/>
            <a:chOff x="273050" y="4880131"/>
            <a:chExt cx="9317958" cy="11609869"/>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cs typeface="Calibri" panose="020F0502020204030204" pitchFamily="34" charset="0"/>
                </a:rPr>
                <a:t>What is it?</a:t>
              </a:r>
              <a:endParaRPr lang="zh-CN" altLang="en-US" sz="3600" b="1" dirty="0">
                <a:latin typeface="Avenir Roman" panose="02000503020000020003" pitchFamily="2" charset="0"/>
                <a:cs typeface="Calibri" panose="020F0502020204030204" pitchFamily="34"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Roman" panose="02000503020000020003" pitchFamily="2" charset="0"/>
                <a:cs typeface="Calibri" panose="020F0502020204030204" pitchFamily="34" charset="0"/>
              </a:endParaRPr>
            </a:p>
          </p:txBody>
        </p:sp>
      </p:grpSp>
      <p:grpSp>
        <p:nvGrpSpPr>
          <p:cNvPr id="72" name="Group 71">
            <a:extLst>
              <a:ext uri="{FF2B5EF4-FFF2-40B4-BE49-F238E27FC236}">
                <a16:creationId xmlns:a16="http://schemas.microsoft.com/office/drawing/2014/main" id="{7B82FF5F-D340-F847-9487-A645E29D3420}"/>
              </a:ext>
            </a:extLst>
          </p:cNvPr>
          <p:cNvGrpSpPr/>
          <p:nvPr/>
        </p:nvGrpSpPr>
        <p:grpSpPr>
          <a:xfrm>
            <a:off x="171000" y="16201132"/>
            <a:ext cx="13970450" cy="4022569"/>
            <a:chOff x="273050" y="4880131"/>
            <a:chExt cx="9317958" cy="4022569"/>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cs typeface="Calibri" panose="020F0502020204030204" pitchFamily="34" charset="0"/>
                </a:rPr>
                <a:t>Tech Specs</a:t>
              </a:r>
              <a:endParaRPr lang="zh-CN" altLang="en-US" sz="3600" b="1" dirty="0">
                <a:latin typeface="Avenir Roman" panose="02000503020000020003" pitchFamily="2" charset="0"/>
                <a:cs typeface="Calibri" panose="020F0502020204030204" pitchFamily="34"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27660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Roman" panose="02000503020000020003" pitchFamily="2" charset="0"/>
                <a:cs typeface="Calibri" panose="020F0502020204030204" pitchFamily="34"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548300" y="4345247"/>
            <a:ext cx="15584779" cy="15878454"/>
            <a:chOff x="273050" y="4880131"/>
            <a:chExt cx="9317958" cy="15878454"/>
          </a:xfrm>
        </p:grpSpPr>
        <p:sp>
          <p:nvSpPr>
            <p:cNvPr id="76" name="Freeform 3">
              <a:extLst>
                <a:ext uri="{FF2B5EF4-FFF2-40B4-BE49-F238E27FC236}">
                  <a16:creationId xmlns:a16="http://schemas.microsoft.com/office/drawing/2014/main" id="{8A9A152D-EE33-7C40-B60D-E35506F1BA8F}"/>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cs typeface="Calibri" panose="020F0502020204030204" pitchFamily="34" charset="0"/>
                </a:rPr>
                <a:t>CTOF In Action</a:t>
              </a:r>
              <a:endParaRPr lang="zh-CN" altLang="en-US" sz="3600" b="1" dirty="0">
                <a:latin typeface="Avenir Roman" panose="02000503020000020003" pitchFamily="2" charset="0"/>
                <a:cs typeface="Calibri" panose="020F0502020204030204" pitchFamily="34"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626099"/>
              <a:ext cx="9317958" cy="1513248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Roman" panose="02000503020000020003" pitchFamily="2" charset="0"/>
                <a:cs typeface="Calibri" panose="020F0502020204030204" pitchFamily="34" charset="0"/>
              </a:endParaRPr>
            </a:p>
          </p:txBody>
        </p:sp>
      </p:grpSp>
      <p:sp>
        <p:nvSpPr>
          <p:cNvPr id="131" name="TextBox 130">
            <a:extLst>
              <a:ext uri="{FF2B5EF4-FFF2-40B4-BE49-F238E27FC236}">
                <a16:creationId xmlns:a16="http://schemas.microsoft.com/office/drawing/2014/main" id="{CFFA20DC-03B6-4841-90F1-C08A54A6AD53}"/>
              </a:ext>
            </a:extLst>
          </p:cNvPr>
          <p:cNvSpPr txBox="1"/>
          <p:nvPr/>
        </p:nvSpPr>
        <p:spPr>
          <a:xfrm>
            <a:off x="26174474" y="8750300"/>
            <a:ext cx="3878592" cy="3739485"/>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cs typeface="Calibri" panose="020F0502020204030204" pitchFamily="34" charset="0"/>
              </a:rPr>
              <a:t>A representation of a single collision event taken in April 2018. </a:t>
            </a:r>
          </a:p>
          <a:p>
            <a:pPr algn="just"/>
            <a:endParaRPr lang="en-US" dirty="0">
              <a:latin typeface="Avenir Roman" panose="02000503020000020003" pitchFamily="2" charset="0"/>
              <a:cs typeface="Calibri" panose="020F0502020204030204" pitchFamily="34" charset="0"/>
            </a:endParaRPr>
          </a:p>
          <a:p>
            <a:pPr algn="just"/>
            <a:r>
              <a:rPr lang="en-US" b="1" dirty="0">
                <a:latin typeface="Avenir Roman" panose="02000503020000020003" pitchFamily="2" charset="0"/>
                <a:cs typeface="Calibri" panose="020F0502020204030204" pitchFamily="34" charset="0"/>
              </a:rPr>
              <a:t>We collect about 10000 of these events every second.</a:t>
            </a:r>
          </a:p>
          <a:p>
            <a:pPr algn="just"/>
            <a:endParaRPr lang="en-US" dirty="0">
              <a:latin typeface="Avenir Roman" panose="02000503020000020003" pitchFamily="2" charset="0"/>
              <a:cs typeface="Calibri" panose="020F0502020204030204" pitchFamily="34" charset="0"/>
            </a:endParaRPr>
          </a:p>
          <a:p>
            <a:pPr algn="just"/>
            <a:r>
              <a:rPr lang="en-US" dirty="0">
                <a:latin typeface="Avenir Roman" panose="02000503020000020003" pitchFamily="2" charset="0"/>
                <a:cs typeface="Calibri" panose="020F0502020204030204" pitchFamily="34" charset="0"/>
              </a:rPr>
              <a:t>You can see the particles hitting various detectors, including the CTOF, highlighted in cyan color.</a:t>
            </a:r>
          </a:p>
          <a:p>
            <a:pPr algn="just"/>
            <a:endParaRPr lang="en-US" dirty="0">
              <a:latin typeface="Avenir Roman" panose="02000503020000020003" pitchFamily="2" charset="0"/>
              <a:cs typeface="Calibri" panose="020F0502020204030204" pitchFamily="34" charset="0"/>
            </a:endParaRPr>
          </a:p>
          <a:p>
            <a:pPr algn="just"/>
            <a:r>
              <a:rPr lang="en-US" dirty="0">
                <a:latin typeface="Avenir Roman" panose="02000503020000020003" pitchFamily="2" charset="0"/>
                <a:cs typeface="Calibri" panose="020F0502020204030204" pitchFamily="34" charset="0"/>
              </a:rPr>
              <a:t>The CTOF signal allows us to determine the type of each of these particles.</a:t>
            </a:r>
          </a:p>
        </p:txBody>
      </p:sp>
      <p:sp>
        <p:nvSpPr>
          <p:cNvPr id="79" name="Freeform 3">
            <a:extLst>
              <a:ext uri="{FF2B5EF4-FFF2-40B4-BE49-F238E27FC236}">
                <a16:creationId xmlns:a16="http://schemas.microsoft.com/office/drawing/2014/main" id="{62184687-BC39-FF40-96EF-E6D790D71A6C}"/>
              </a:ext>
            </a:extLst>
          </p:cNvPr>
          <p:cNvSpPr/>
          <p:nvPr/>
        </p:nvSpPr>
        <p:spPr>
          <a:xfrm>
            <a:off x="23209250" y="39611300"/>
            <a:ext cx="6466629" cy="601732"/>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3600" b="1" dirty="0">
                <a:latin typeface="Avenir Roman" panose="02000503020000020003" pitchFamily="2" charset="0"/>
                <a:cs typeface="Calibri" panose="020F0502020204030204" pitchFamily="34" charset="0"/>
              </a:rPr>
              <a:t>Contributing Institutions</a:t>
            </a:r>
            <a:endParaRPr lang="zh-CN" altLang="en-US" sz="3600" b="1" dirty="0">
              <a:latin typeface="Avenir Roman" panose="02000503020000020003" pitchFamily="2" charset="0"/>
              <a:cs typeface="Calibri" panose="020F0502020204030204" pitchFamily="34"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3209250" y="40315126"/>
            <a:ext cx="6466629" cy="196615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none" lIns="274320" rtlCol="0" anchor="ctr"/>
          <a:lstStyle/>
          <a:p>
            <a:pPr marL="457200" indent="-457200">
              <a:buFont typeface="Arial" panose="020B0604020202020204" pitchFamily="34" charset="0"/>
              <a:buChar char="•"/>
            </a:pPr>
            <a:r>
              <a:rPr lang="en-US" sz="2400" dirty="0">
                <a:solidFill>
                  <a:schemeClr val="tx1"/>
                </a:solidFill>
                <a:latin typeface="Avenir Roman" panose="02000503020000020003" pitchFamily="2" charset="0"/>
                <a:cs typeface="Calibri" panose="020F0502020204030204" pitchFamily="34" charset="0"/>
              </a:rPr>
              <a:t>Jefferson Lab, Newport News, VA, USA</a:t>
            </a:r>
          </a:p>
          <a:p>
            <a:pPr marL="457200" indent="-457200">
              <a:buFont typeface="Arial" panose="020B0604020202020204" pitchFamily="34" charset="0"/>
              <a:buChar char="•"/>
            </a:pPr>
            <a:r>
              <a:rPr lang="en-US" sz="2400" dirty="0" err="1">
                <a:solidFill>
                  <a:schemeClr val="tx1"/>
                </a:solidFill>
                <a:latin typeface="Avenir Roman" panose="02000503020000020003" pitchFamily="2" charset="0"/>
                <a:cs typeface="Calibri" panose="020F0502020204030204" pitchFamily="34" charset="0"/>
              </a:rPr>
              <a:t>Kyungpook</a:t>
            </a:r>
            <a:r>
              <a:rPr lang="en-US" sz="2400" dirty="0">
                <a:solidFill>
                  <a:schemeClr val="tx1"/>
                </a:solidFill>
                <a:latin typeface="Avenir Roman" panose="02000503020000020003" pitchFamily="2" charset="0"/>
                <a:cs typeface="Calibri" panose="020F0502020204030204" pitchFamily="34" charset="0"/>
              </a:rPr>
              <a:t> National University,  </a:t>
            </a:r>
          </a:p>
          <a:p>
            <a:r>
              <a:rPr lang="en-US" sz="2400" dirty="0">
                <a:solidFill>
                  <a:schemeClr val="tx1"/>
                </a:solidFill>
                <a:latin typeface="Avenir Roman" panose="02000503020000020003" pitchFamily="2" charset="0"/>
                <a:cs typeface="Calibri" panose="020F0502020204030204" pitchFamily="34" charset="0"/>
              </a:rPr>
              <a:t>     Daegu, South Korea</a:t>
            </a:r>
          </a:p>
        </p:txBody>
      </p:sp>
      <p:pic>
        <p:nvPicPr>
          <p:cNvPr id="42" name="Picture 41">
            <a:extLst>
              <a:ext uri="{FF2B5EF4-FFF2-40B4-BE49-F238E27FC236}">
                <a16:creationId xmlns:a16="http://schemas.microsoft.com/office/drawing/2014/main" id="{796AA463-3908-CB48-8C2A-F811B012EE1A}"/>
              </a:ext>
            </a:extLst>
          </p:cNvPr>
          <p:cNvPicPr>
            <a:picLocks noChangeAspect="1"/>
          </p:cNvPicPr>
          <p:nvPr/>
        </p:nvPicPr>
        <p:blipFill rotWithShape="1">
          <a:blip r:embed="rId5">
            <a:extLst>
              <a:ext uri="{28A0092B-C50C-407E-A947-70E740481C1C}">
                <a14:useLocalDpi xmlns:a14="http://schemas.microsoft.com/office/drawing/2010/main" val="0"/>
              </a:ext>
            </a:extLst>
          </a:blip>
          <a:srcRect l="7393" r="7958"/>
          <a:stretch/>
        </p:blipFill>
        <p:spPr>
          <a:xfrm>
            <a:off x="10689014" y="31753488"/>
            <a:ext cx="11891810" cy="10491792"/>
          </a:xfrm>
          <a:prstGeom prst="rect">
            <a:avLst/>
          </a:prstGeom>
        </p:spPr>
      </p:pic>
      <p:sp>
        <p:nvSpPr>
          <p:cNvPr id="49" name="TextBox 48">
            <a:extLst>
              <a:ext uri="{FF2B5EF4-FFF2-40B4-BE49-F238E27FC236}">
                <a16:creationId xmlns:a16="http://schemas.microsoft.com/office/drawing/2014/main" id="{8B1F8FAE-8D11-AB4A-B966-6014A0C7D1D7}"/>
              </a:ext>
            </a:extLst>
          </p:cNvPr>
          <p:cNvSpPr txBox="1"/>
          <p:nvPr/>
        </p:nvSpPr>
        <p:spPr>
          <a:xfrm>
            <a:off x="171000" y="42245280"/>
            <a:ext cx="10241260"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cs typeface="Calibri" panose="020F0502020204030204" pitchFamily="34" charset="0"/>
              </a:rPr>
              <a:t>Side view of the solenoid in its final operating position in CLAS12, CTOF </a:t>
            </a:r>
            <a:r>
              <a:rPr lang="en-US">
                <a:latin typeface="Avenir Roman" panose="02000503020000020003" pitchFamily="2" charset="0"/>
                <a:cs typeface="Calibri" panose="020F0502020204030204" pitchFamily="34" charset="0"/>
              </a:rPr>
              <a:t>inside installed.</a:t>
            </a:r>
            <a:endParaRPr lang="en-US" dirty="0">
              <a:latin typeface="Avenir Roman" panose="02000503020000020003" pitchFamily="2" charset="0"/>
              <a:cs typeface="Calibri" panose="020F0502020204030204" pitchFamily="34" charset="0"/>
            </a:endParaRPr>
          </a:p>
        </p:txBody>
      </p:sp>
      <p:sp>
        <p:nvSpPr>
          <p:cNvPr id="87" name="TextBox 86">
            <a:extLst>
              <a:ext uri="{FF2B5EF4-FFF2-40B4-BE49-F238E27FC236}">
                <a16:creationId xmlns:a16="http://schemas.microsoft.com/office/drawing/2014/main" id="{A81454B8-8C6F-D14F-AF7C-BE03F0144BB2}"/>
              </a:ext>
            </a:extLst>
          </p:cNvPr>
          <p:cNvSpPr txBox="1"/>
          <p:nvPr/>
        </p:nvSpPr>
        <p:spPr>
          <a:xfrm>
            <a:off x="10689014" y="42245280"/>
            <a:ext cx="11891810" cy="415498"/>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cs typeface="Calibri" panose="020F0502020204030204" pitchFamily="34" charset="0"/>
              </a:rPr>
              <a:t>View of the upstream end of the CTOF showing the magnetic shields (in blue) after installation and cabling. </a:t>
            </a:r>
          </a:p>
        </p:txBody>
      </p:sp>
      <p:sp>
        <p:nvSpPr>
          <p:cNvPr id="90" name="TextBox 89">
            <a:extLst>
              <a:ext uri="{FF2B5EF4-FFF2-40B4-BE49-F238E27FC236}">
                <a16:creationId xmlns:a16="http://schemas.microsoft.com/office/drawing/2014/main" id="{3517D0A5-A2B0-9346-B39C-38286A1FDDCC}"/>
              </a:ext>
            </a:extLst>
          </p:cNvPr>
          <p:cNvSpPr txBox="1"/>
          <p:nvPr/>
        </p:nvSpPr>
        <p:spPr>
          <a:xfrm>
            <a:off x="23406152" y="37325300"/>
            <a:ext cx="5975298" cy="2169825"/>
          </a:xfrm>
          <a:prstGeom prst="rect">
            <a:avLst/>
          </a:prstGeom>
          <a:noFill/>
          <a:ln>
            <a:solidFill>
              <a:schemeClr val="accent1">
                <a:shade val="50000"/>
              </a:schemeClr>
            </a:solidFill>
          </a:ln>
        </p:spPr>
        <p:txBody>
          <a:bodyPr wrap="square" tIns="182880" rtlCol="0">
            <a:spAutoFit/>
          </a:bodyPr>
          <a:lstStyle/>
          <a:p>
            <a:pPr algn="just"/>
            <a:r>
              <a:rPr lang="en-US" b="1" dirty="0">
                <a:latin typeface="Avenir Roman" panose="02000503020000020003" pitchFamily="2" charset="0"/>
                <a:cs typeface="Calibri" panose="020F0502020204030204" pitchFamily="34" charset="0"/>
              </a:rPr>
              <a:t>Best in class</a:t>
            </a:r>
            <a:r>
              <a:rPr lang="en-US" dirty="0">
                <a:latin typeface="Avenir Roman" panose="02000503020000020003" pitchFamily="2" charset="0"/>
                <a:cs typeface="Calibri" panose="020F0502020204030204" pitchFamily="34" charset="0"/>
              </a:rPr>
              <a:t>:  the attenuation factor of the CTOF shields. Outside the shield the magnetic field is about 1,000 gauss. Inside the shield, in the middle, it is reduced to about 0.1 gauss. This is a world record for magnetic field attenuation for this kind of compact. design.</a:t>
            </a:r>
          </a:p>
          <a:p>
            <a:pPr algn="just"/>
            <a:r>
              <a:rPr lang="en-US" dirty="0">
                <a:latin typeface="Avenir Roman" panose="02000503020000020003" pitchFamily="2" charset="0"/>
                <a:cs typeface="Calibri" panose="020F0502020204030204" pitchFamily="34" charset="0"/>
              </a:rPr>
              <a:t>As a reference, the Earth magnetic field is ~0.5 gauss.  </a:t>
            </a:r>
          </a:p>
        </p:txBody>
      </p:sp>
      <p:grpSp>
        <p:nvGrpSpPr>
          <p:cNvPr id="91" name="Group 90">
            <a:extLst>
              <a:ext uri="{FF2B5EF4-FFF2-40B4-BE49-F238E27FC236}">
                <a16:creationId xmlns:a16="http://schemas.microsoft.com/office/drawing/2014/main" id="{75E1649E-4D1F-8C40-9A74-FFE1DE45F88E}"/>
              </a:ext>
            </a:extLst>
          </p:cNvPr>
          <p:cNvGrpSpPr/>
          <p:nvPr/>
        </p:nvGrpSpPr>
        <p:grpSpPr>
          <a:xfrm>
            <a:off x="171000" y="20588617"/>
            <a:ext cx="24696116" cy="10945483"/>
            <a:chOff x="273050" y="4880131"/>
            <a:chExt cx="32027549" cy="10945483"/>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cs typeface="Calibri" panose="020F0502020204030204" pitchFamily="34" charset="0"/>
                </a:rPr>
                <a:t>Building and Installing the CTOF</a:t>
              </a:r>
              <a:endParaRPr lang="zh-CN" altLang="en-US" sz="3600" b="1" dirty="0">
                <a:latin typeface="Avenir Roman" panose="02000503020000020003" pitchFamily="2" charset="0"/>
                <a:cs typeface="Calibri" panose="020F0502020204030204" pitchFamily="34"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100"/>
              <a:ext cx="32027549" cy="1019951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Roman" panose="02000503020000020003" pitchFamily="2" charset="0"/>
                <a:cs typeface="Calibri" panose="020F0502020204030204" pitchFamily="34"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190450" y="20511557"/>
            <a:ext cx="4972386" cy="10962695"/>
            <a:chOff x="273050" y="4880131"/>
            <a:chExt cx="9317958" cy="10962695"/>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cs typeface="Calibri" panose="020F0502020204030204" pitchFamily="34" charset="0"/>
                </a:rPr>
                <a:t>Did you know?</a:t>
              </a:r>
              <a:endParaRPr lang="zh-CN" altLang="en-US" sz="3600" b="1" dirty="0">
                <a:latin typeface="Avenir Roman" panose="02000503020000020003" pitchFamily="2" charset="0"/>
                <a:cs typeface="Calibri" panose="020F0502020204030204" pitchFamily="34"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626099"/>
              <a:ext cx="9317958" cy="10216727"/>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Roman" panose="02000503020000020003" pitchFamily="2" charset="0"/>
                <a:cs typeface="Calibri" panose="020F0502020204030204" pitchFamily="34" charset="0"/>
              </a:endParaRPr>
            </a:p>
          </p:txBody>
        </p:sp>
      </p:grpSp>
      <p:pic>
        <p:nvPicPr>
          <p:cNvPr id="100" name="Picture 99">
            <a:extLst>
              <a:ext uri="{FF2B5EF4-FFF2-40B4-BE49-F238E27FC236}">
                <a16:creationId xmlns:a16="http://schemas.microsoft.com/office/drawing/2014/main" id="{C4DB67CF-E882-6145-B8E3-C37BF1F169C9}"/>
              </a:ext>
            </a:extLst>
          </p:cNvPr>
          <p:cNvPicPr>
            <a:picLocks noChangeAspect="1"/>
          </p:cNvPicPr>
          <p:nvPr/>
        </p:nvPicPr>
        <p:blipFill rotWithShape="1">
          <a:blip r:embed="rId6">
            <a:extLst>
              <a:ext uri="{28A0092B-C50C-407E-A947-70E740481C1C}">
                <a14:useLocalDpi xmlns:a14="http://schemas.microsoft.com/office/drawing/2010/main" val="0"/>
              </a:ext>
            </a:extLst>
          </a:blip>
          <a:srcRect l="11508" r="16286"/>
          <a:stretch/>
        </p:blipFill>
        <p:spPr>
          <a:xfrm>
            <a:off x="15817850" y="21352266"/>
            <a:ext cx="8824109" cy="9168230"/>
          </a:xfrm>
          <a:prstGeom prst="rect">
            <a:avLst/>
          </a:prstGeom>
        </p:spPr>
      </p:pic>
      <p:sp>
        <p:nvSpPr>
          <p:cNvPr id="115" name="TextBox 114">
            <a:extLst>
              <a:ext uri="{FF2B5EF4-FFF2-40B4-BE49-F238E27FC236}">
                <a16:creationId xmlns:a16="http://schemas.microsoft.com/office/drawing/2014/main" id="{F52275B9-DDD0-D143-A431-59B197F39F9A}"/>
              </a:ext>
            </a:extLst>
          </p:cNvPr>
          <p:cNvSpPr txBox="1"/>
          <p:nvPr/>
        </p:nvSpPr>
        <p:spPr>
          <a:xfrm>
            <a:off x="273050" y="5168900"/>
            <a:ext cx="13727144" cy="4154984"/>
          </a:xfrm>
          <a:prstGeom prst="rect">
            <a:avLst/>
          </a:prstGeom>
          <a:noFill/>
        </p:spPr>
        <p:txBody>
          <a:bodyPr wrap="square" rtlCol="0">
            <a:spAutoFit/>
          </a:bodyPr>
          <a:lstStyle/>
          <a:p>
            <a:r>
              <a:rPr lang="en-US" sz="2400" dirty="0">
                <a:latin typeface="Avenir Roman" panose="02000503020000020003" pitchFamily="2" charset="0"/>
                <a:cs typeface="Calibri" panose="020F0502020204030204" pitchFamily="34" charset="0"/>
              </a:rPr>
              <a:t>The Central Time Of Flight is used to determine:</a:t>
            </a:r>
          </a:p>
          <a:p>
            <a:endParaRPr lang="en-US" sz="2400" dirty="0">
              <a:latin typeface="Avenir Roman" panose="02000503020000020003" pitchFamily="2" charset="0"/>
              <a:cs typeface="Calibri" panose="020F0502020204030204" pitchFamily="34" charset="0"/>
            </a:endParaRPr>
          </a:p>
          <a:p>
            <a:pPr marL="342900" indent="-342900">
              <a:buFont typeface="Arial" panose="020B0604020202020204" pitchFamily="34" charset="0"/>
              <a:buChar char="•"/>
            </a:pPr>
            <a:r>
              <a:rPr lang="en-US" sz="2400" b="1" dirty="0">
                <a:latin typeface="Avenir Roman" panose="02000503020000020003" pitchFamily="2" charset="0"/>
                <a:cs typeface="Calibri" panose="020F0502020204030204" pitchFamily="34" charset="0"/>
              </a:rPr>
              <a:t>the precise flight time of passing charged particles;</a:t>
            </a:r>
          </a:p>
          <a:p>
            <a:pPr marL="342900" indent="-342900">
              <a:buFont typeface="Arial" panose="020B0604020202020204" pitchFamily="34" charset="0"/>
              <a:buChar char="•"/>
            </a:pPr>
            <a:r>
              <a:rPr lang="en-US" sz="2400" b="1" dirty="0">
                <a:latin typeface="Avenir Roman" panose="02000503020000020003" pitchFamily="2" charset="0"/>
                <a:cs typeface="Calibri" panose="020F0502020204030204" pitchFamily="34" charset="0"/>
              </a:rPr>
              <a:t>the types of charged particles (</a:t>
            </a:r>
            <a:r>
              <a:rPr lang="en-US" sz="2400" b="1" dirty="0" err="1">
                <a:latin typeface="Avenir Roman" panose="02000503020000020003" pitchFamily="2" charset="0"/>
                <a:cs typeface="Calibri" panose="020F0502020204030204" pitchFamily="34" charset="0"/>
              </a:rPr>
              <a:t>pions</a:t>
            </a:r>
            <a:r>
              <a:rPr lang="en-US" sz="2400" b="1" dirty="0">
                <a:latin typeface="Avenir Roman" panose="02000503020000020003" pitchFamily="2" charset="0"/>
                <a:cs typeface="Calibri" panose="020F0502020204030204" pitchFamily="34" charset="0"/>
              </a:rPr>
              <a:t>, kaons, protons, etc.).</a:t>
            </a:r>
          </a:p>
          <a:p>
            <a:endParaRPr lang="en-US" sz="2400" dirty="0">
              <a:latin typeface="Avenir Roman" panose="02000503020000020003" pitchFamily="2" charset="0"/>
              <a:cs typeface="Calibri" panose="020F0502020204030204" pitchFamily="34" charset="0"/>
            </a:endParaRPr>
          </a:p>
          <a:p>
            <a:r>
              <a:rPr lang="en-US" sz="2400" dirty="0">
                <a:latin typeface="Avenir Roman" panose="02000503020000020003" pitchFamily="2" charset="0"/>
                <a:cs typeface="Calibri" panose="020F0502020204030204" pitchFamily="34" charset="0"/>
              </a:rPr>
              <a:t>When charged particles cross paddles they cause the special material to emit light. We call this process a “hit”. The photons are collected at each end by light guides that channels them to photo-multipliers, connected to computers.</a:t>
            </a:r>
          </a:p>
          <a:p>
            <a:endParaRPr lang="en-US" sz="2400" dirty="0">
              <a:latin typeface="Avenir Roman" panose="02000503020000020003" pitchFamily="2" charset="0"/>
              <a:cs typeface="Calibri" panose="020F0502020204030204" pitchFamily="34" charset="0"/>
            </a:endParaRPr>
          </a:p>
          <a:p>
            <a:r>
              <a:rPr lang="en-US" sz="2400" dirty="0">
                <a:latin typeface="Avenir Roman" panose="02000503020000020003" pitchFamily="2" charset="0"/>
                <a:cs typeface="Calibri" panose="020F0502020204030204" pitchFamily="34" charset="0"/>
              </a:rPr>
              <a:t>Dedicated software then calculates the position and time of the particle hits, and based on this information we can distinguish the particle types, e.g. electron, proton, pion, etc.</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611961" y="21856700"/>
            <a:ext cx="4129364" cy="932563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Weight of one counter: ~7 </a:t>
            </a:r>
            <a:r>
              <a:rPr lang="en-US" sz="2000" dirty="0" err="1">
                <a:latin typeface="Avenir Roman" panose="02000503020000020003" pitchFamily="2" charset="0"/>
                <a:cs typeface="Calibri" panose="020F0502020204030204" pitchFamily="34" charset="0"/>
              </a:rPr>
              <a:t>lbs</a:t>
            </a:r>
            <a:endParaRPr lang="en-US" sz="2000" dirty="0">
              <a:latin typeface="Avenir Roman" panose="02000503020000020003" pitchFamily="2" charset="0"/>
              <a:cs typeface="Calibri" panose="020F0502020204030204" pitchFamily="34" charset="0"/>
            </a:endParaRPr>
          </a:p>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Weight of one complete magnetic shield: ~50 </a:t>
            </a:r>
            <a:r>
              <a:rPr lang="en-US" sz="2000" dirty="0" err="1">
                <a:latin typeface="Avenir Roman" panose="02000503020000020003" pitchFamily="2" charset="0"/>
                <a:cs typeface="Calibri" panose="020F0502020204030204" pitchFamily="34" charset="0"/>
              </a:rPr>
              <a:t>lbs</a:t>
            </a:r>
            <a:r>
              <a:rPr lang="en-US" sz="2000" dirty="0">
                <a:latin typeface="Avenir Roman" panose="02000503020000020003" pitchFamily="2" charset="0"/>
                <a:cs typeface="Calibri" panose="020F0502020204030204" pitchFamily="34" charset="0"/>
              </a:rPr>
              <a:t> </a:t>
            </a:r>
          </a:p>
          <a:p>
            <a:endParaRPr lang="en-US" sz="2000" dirty="0">
              <a:latin typeface="Avenir Roman" panose="02000503020000020003" pitchFamily="2" charset="0"/>
              <a:cs typeface="Calibri" panose="020F0502020204030204" pitchFamily="34" charset="0"/>
            </a:endParaRPr>
          </a:p>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A particle crossing one paddle releases around 4000 photons. Usually just a small fraction of these will be collected to the electronics, but </a:t>
            </a:r>
            <a:r>
              <a:rPr lang="en-US" sz="2000" dirty="0" err="1">
                <a:latin typeface="Avenir Roman" panose="02000503020000020003" pitchFamily="2" charset="0"/>
                <a:cs typeface="Calibri" panose="020F0502020204030204" pitchFamily="34" charset="0"/>
              </a:rPr>
              <a:t>JLab’s</a:t>
            </a:r>
            <a:r>
              <a:rPr lang="en-US" sz="2000" dirty="0">
                <a:latin typeface="Avenir Roman" panose="02000503020000020003" pitchFamily="2" charset="0"/>
                <a:cs typeface="Calibri" panose="020F0502020204030204" pitchFamily="34" charset="0"/>
              </a:rPr>
              <a:t> light guide design is able to collect one third.   </a:t>
            </a:r>
          </a:p>
          <a:p>
            <a:pPr marL="342900" indent="-342900">
              <a:buFont typeface="Arial" panose="020B0604020202020204" pitchFamily="34" charset="0"/>
              <a:buChar char="•"/>
            </a:pPr>
            <a:endParaRPr lang="en-US" sz="2000" dirty="0">
              <a:latin typeface="Avenir Roman" panose="02000503020000020003" pitchFamily="2" charset="0"/>
              <a:cs typeface="Calibri" panose="020F0502020204030204" pitchFamily="34" charset="0"/>
            </a:endParaRPr>
          </a:p>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The light produced by crossing particles bounces across the scintillator and light guides around 20 times before reaching the electronics.</a:t>
            </a:r>
          </a:p>
          <a:p>
            <a:endParaRPr lang="en-US" sz="2000" dirty="0">
              <a:latin typeface="Avenir Roman" panose="02000503020000020003" pitchFamily="2" charset="0"/>
              <a:cs typeface="Calibri" panose="020F0502020204030204" pitchFamily="34" charset="0"/>
            </a:endParaRPr>
          </a:p>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The average CTOF resolution is 70 picoseconds. This is more than ten millions time more accurate than professional sport stopwatches capable of measuring milliseconds.</a:t>
            </a:r>
          </a:p>
          <a:p>
            <a:endParaRPr lang="en-US" sz="2000" dirty="0">
              <a:latin typeface="Avenir Roman" panose="02000503020000020003" pitchFamily="2" charset="0"/>
              <a:cs typeface="Calibri" panose="020F0502020204030204" pitchFamily="34" charset="0"/>
            </a:endParaRPr>
          </a:p>
          <a:p>
            <a:pPr marL="342900" indent="-342900">
              <a:buFont typeface="Arial" panose="020B0604020202020204" pitchFamily="34" charset="0"/>
              <a:buChar char="•"/>
            </a:pPr>
            <a:r>
              <a:rPr lang="en-US" sz="2000" b="1" dirty="0">
                <a:latin typeface="Avenir Roman" panose="02000503020000020003" pitchFamily="2" charset="0"/>
                <a:cs typeface="Calibri" panose="020F0502020204030204" pitchFamily="34" charset="0"/>
              </a:rPr>
              <a:t>Best in class</a:t>
            </a:r>
            <a:r>
              <a:rPr lang="en-US" sz="2000" dirty="0">
                <a:latin typeface="Avenir Roman" panose="02000503020000020003" pitchFamily="2" charset="0"/>
                <a:cs typeface="Calibri" panose="020F0502020204030204" pitchFamily="34" charset="0"/>
              </a:rPr>
              <a:t>: The CTOF magnetic shields reduce the field at the photomultiplier tube by a factor of 10000.</a:t>
            </a:r>
          </a:p>
        </p:txBody>
      </p:sp>
      <p:sp>
        <p:nvSpPr>
          <p:cNvPr id="117" name="TextBox 116">
            <a:extLst>
              <a:ext uri="{FF2B5EF4-FFF2-40B4-BE49-F238E27FC236}">
                <a16:creationId xmlns:a16="http://schemas.microsoft.com/office/drawing/2014/main" id="{419DCABD-DA3F-1847-AFC9-5CA89AADAD05}"/>
              </a:ext>
            </a:extLst>
          </p:cNvPr>
          <p:cNvSpPr txBox="1"/>
          <p:nvPr/>
        </p:nvSpPr>
        <p:spPr>
          <a:xfrm>
            <a:off x="273049" y="14617700"/>
            <a:ext cx="6807272"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cs typeface="Calibri" panose="020F0502020204030204" pitchFamily="34" charset="0"/>
              </a:rPr>
              <a:t>The engineering design of the CTOF system. The light from the straight paddles is collected with light guides to sensitive photo-detectors in lower magnetic field regions where they can be processed by the computer electronics.</a:t>
            </a:r>
          </a:p>
        </p:txBody>
      </p:sp>
      <p:sp>
        <p:nvSpPr>
          <p:cNvPr id="118" name="TextBox 117">
            <a:extLst>
              <a:ext uri="{FF2B5EF4-FFF2-40B4-BE49-F238E27FC236}">
                <a16:creationId xmlns:a16="http://schemas.microsoft.com/office/drawing/2014/main" id="{544AB538-1103-3945-9BAB-072E41E74D07}"/>
              </a:ext>
            </a:extLst>
          </p:cNvPr>
          <p:cNvSpPr txBox="1"/>
          <p:nvPr/>
        </p:nvSpPr>
        <p:spPr>
          <a:xfrm>
            <a:off x="7262943" y="14876818"/>
            <a:ext cx="6603501"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cs typeface="Calibri" panose="020F0502020204030204" pitchFamily="34" charset="0"/>
              </a:rPr>
              <a:t>The CTOF magnetic shield: Capable of reducing the magnetic field in the region of the photo-detector by a factor of 10000.</a:t>
            </a:r>
          </a:p>
          <a:p>
            <a:pPr algn="just"/>
            <a:r>
              <a:rPr lang="en-US" dirty="0">
                <a:latin typeface="Avenir Roman" panose="02000503020000020003" pitchFamily="2" charset="0"/>
                <a:cs typeface="Calibri" panose="020F0502020204030204" pitchFamily="34" charset="0"/>
              </a:rPr>
              <a:t>Top: engineering design and Bottom: after construction.</a:t>
            </a:r>
          </a:p>
        </p:txBody>
      </p:sp>
      <p:sp>
        <p:nvSpPr>
          <p:cNvPr id="120" name="TextBox 119">
            <a:extLst>
              <a:ext uri="{FF2B5EF4-FFF2-40B4-BE49-F238E27FC236}">
                <a16:creationId xmlns:a16="http://schemas.microsoft.com/office/drawing/2014/main" id="{D98C82C6-6296-C64E-9F78-5B727962DA23}"/>
              </a:ext>
            </a:extLst>
          </p:cNvPr>
          <p:cNvSpPr txBox="1"/>
          <p:nvPr/>
        </p:nvSpPr>
        <p:spPr>
          <a:xfrm>
            <a:off x="15817850" y="30467300"/>
            <a:ext cx="8854011"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cs typeface="Calibri" panose="020F0502020204030204" pitchFamily="34" charset="0"/>
              </a:rPr>
              <a:t>The CTOF counters were installed into the 5-T solenoid magnet one at time, starting at the bottom. This photograph was taken after the first two counters were installed.</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21903890" y="19113500"/>
            <a:ext cx="8081277"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cs typeface="Calibri" panose="020F0502020204030204" pitchFamily="34" charset="0"/>
              </a:rPr>
              <a:t>Hello particles! This plot show the relativistic speed versus momentum of the particles hitting the CTOF. Thanks to CTOF, we are able to differentiate between protons and </a:t>
            </a:r>
            <a:r>
              <a:rPr lang="en-US" dirty="0" err="1">
                <a:latin typeface="Avenir Roman" panose="02000503020000020003" pitchFamily="2" charset="0"/>
                <a:cs typeface="Calibri" panose="020F0502020204030204" pitchFamily="34" charset="0"/>
              </a:rPr>
              <a:t>pions</a:t>
            </a:r>
            <a:r>
              <a:rPr lang="en-US" dirty="0">
                <a:latin typeface="Avenir Roman" panose="02000503020000020003" pitchFamily="2" charset="0"/>
                <a:cs typeface="Calibri" panose="020F0502020204030204" pitchFamily="34" charset="0"/>
              </a:rPr>
              <a:t>.</a:t>
            </a:r>
          </a:p>
        </p:txBody>
      </p:sp>
      <p:sp>
        <p:nvSpPr>
          <p:cNvPr id="130" name="TextBox 129">
            <a:extLst>
              <a:ext uri="{FF2B5EF4-FFF2-40B4-BE49-F238E27FC236}">
                <a16:creationId xmlns:a16="http://schemas.microsoft.com/office/drawing/2014/main" id="{65448DE1-F9FD-334E-9E0A-62673358AF34}"/>
              </a:ext>
            </a:extLst>
          </p:cNvPr>
          <p:cNvSpPr txBox="1"/>
          <p:nvPr/>
        </p:nvSpPr>
        <p:spPr>
          <a:xfrm>
            <a:off x="14666763" y="19124341"/>
            <a:ext cx="7089216"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cs typeface="Calibri" panose="020F0502020204030204" pitchFamily="34" charset="0"/>
              </a:rPr>
              <a:t>Time resolution measurement of one CTOF channel: 0.106x10</a:t>
            </a:r>
            <a:r>
              <a:rPr lang="en-US" baseline="30000" dirty="0">
                <a:latin typeface="Avenir Roman" panose="02000503020000020003" pitchFamily="2" charset="0"/>
                <a:cs typeface="Calibri" panose="020F0502020204030204" pitchFamily="34" charset="0"/>
              </a:rPr>
              <a:t>-9 </a:t>
            </a:r>
            <a:r>
              <a:rPr lang="en-US" dirty="0">
                <a:latin typeface="Avenir Roman" panose="02000503020000020003" pitchFamily="2" charset="0"/>
                <a:cs typeface="Calibri" panose="020F0502020204030204" pitchFamily="34" charset="0"/>
              </a:rPr>
              <a:t>seconds. That means we can distinguish events in time to within 1/10 of a billion of a second.  </a:t>
            </a:r>
          </a:p>
        </p:txBody>
      </p:sp>
      <p:pic>
        <p:nvPicPr>
          <p:cNvPr id="34" name="Picture 33">
            <a:extLst>
              <a:ext uri="{FF2B5EF4-FFF2-40B4-BE49-F238E27FC236}">
                <a16:creationId xmlns:a16="http://schemas.microsoft.com/office/drawing/2014/main" id="{B9878D3E-54C9-9846-A828-DEE02AC847DF}"/>
              </a:ext>
            </a:extLst>
          </p:cNvPr>
          <p:cNvPicPr>
            <a:picLocks noChangeAspect="1"/>
          </p:cNvPicPr>
          <p:nvPr/>
        </p:nvPicPr>
        <p:blipFill rotWithShape="1">
          <a:blip r:embed="rId7">
            <a:extLst>
              <a:ext uri="{28A0092B-C50C-407E-A947-70E740481C1C}">
                <a14:useLocalDpi xmlns:a14="http://schemas.microsoft.com/office/drawing/2010/main" val="0"/>
              </a:ext>
            </a:extLst>
          </a:blip>
          <a:srcRect l="4018" t="2367" r="2085" b="1825"/>
          <a:stretch/>
        </p:blipFill>
        <p:spPr>
          <a:xfrm>
            <a:off x="26157536" y="5168900"/>
            <a:ext cx="3858914" cy="3608800"/>
          </a:xfrm>
          <a:prstGeom prst="rect">
            <a:avLst/>
          </a:prstGeom>
        </p:spPr>
      </p:pic>
      <p:sp>
        <p:nvSpPr>
          <p:cNvPr id="134" name="TextBox 133">
            <a:extLst>
              <a:ext uri="{FF2B5EF4-FFF2-40B4-BE49-F238E27FC236}">
                <a16:creationId xmlns:a16="http://schemas.microsoft.com/office/drawing/2014/main" id="{3507781B-85EA-4941-A89D-5A872E393D9E}"/>
              </a:ext>
            </a:extLst>
          </p:cNvPr>
          <p:cNvSpPr txBox="1"/>
          <p:nvPr/>
        </p:nvSpPr>
        <p:spPr>
          <a:xfrm>
            <a:off x="9553697" y="17286188"/>
            <a:ext cx="4446497" cy="2600712"/>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Triple layer passive magnetic shield with active compensation coil</a:t>
            </a:r>
          </a:p>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Timing resolution ~70 </a:t>
            </a:r>
            <a:r>
              <a:rPr lang="en-US" sz="2000" dirty="0" err="1">
                <a:latin typeface="Avenir Roman" panose="02000503020000020003" pitchFamily="2" charset="0"/>
                <a:cs typeface="Calibri" panose="020F0502020204030204" pitchFamily="34" charset="0"/>
              </a:rPr>
              <a:t>ps</a:t>
            </a:r>
            <a:endParaRPr lang="en-US" sz="2000" dirty="0">
              <a:latin typeface="Avenir Roman" panose="02000503020000020003" pitchFamily="2" charset="0"/>
              <a:cs typeface="Calibri" panose="020F0502020204030204" pitchFamily="34" charset="0"/>
            </a:endParaRPr>
          </a:p>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Position resolution along counter ~1 cm</a:t>
            </a:r>
          </a:p>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Angular Coverage: Polar: 35</a:t>
            </a:r>
            <a:r>
              <a:rPr lang="en-US" sz="2000" baseline="30000" dirty="0">
                <a:latin typeface="Avenir Roman" panose="02000503020000020003" pitchFamily="2" charset="0"/>
                <a:cs typeface="Calibri" panose="020F0502020204030204" pitchFamily="34" charset="0"/>
              </a:rPr>
              <a:t>o</a:t>
            </a:r>
            <a:r>
              <a:rPr lang="en-US" sz="2000" dirty="0">
                <a:latin typeface="Avenir Roman" panose="02000503020000020003" pitchFamily="2" charset="0"/>
                <a:cs typeface="Calibri" panose="020F0502020204030204" pitchFamily="34" charset="0"/>
              </a:rPr>
              <a:t>-125</a:t>
            </a:r>
            <a:r>
              <a:rPr lang="en-US" sz="2000" baseline="30000" dirty="0">
                <a:latin typeface="Avenir Roman" panose="02000503020000020003" pitchFamily="2" charset="0"/>
                <a:cs typeface="Calibri" panose="020F0502020204030204" pitchFamily="34" charset="0"/>
              </a:rPr>
              <a:t>o</a:t>
            </a:r>
            <a:r>
              <a:rPr lang="en-US" sz="2000" dirty="0">
                <a:latin typeface="Avenir Roman" panose="02000503020000020003" pitchFamily="2" charset="0"/>
                <a:cs typeface="Calibri" panose="020F0502020204030204" pitchFamily="34" charset="0"/>
              </a:rPr>
              <a:t>; Azimuthal : -180</a:t>
            </a:r>
            <a:r>
              <a:rPr lang="en-US" sz="2000" baseline="30000" dirty="0">
                <a:latin typeface="Avenir Roman" panose="02000503020000020003" pitchFamily="2" charset="0"/>
                <a:cs typeface="Calibri" panose="020F0502020204030204" pitchFamily="34" charset="0"/>
              </a:rPr>
              <a:t>o</a:t>
            </a:r>
            <a:r>
              <a:rPr lang="en-US" sz="2000" dirty="0">
                <a:latin typeface="Avenir Roman" panose="02000503020000020003" pitchFamily="2" charset="0"/>
                <a:cs typeface="Calibri" panose="020F0502020204030204" pitchFamily="34" charset="0"/>
              </a:rPr>
              <a:t> – 180</a:t>
            </a:r>
            <a:r>
              <a:rPr lang="en-US" sz="2000" baseline="30000" dirty="0">
                <a:latin typeface="Avenir Roman" panose="02000503020000020003" pitchFamily="2" charset="0"/>
                <a:cs typeface="Calibri" panose="020F0502020204030204" pitchFamily="34" charset="0"/>
              </a:rPr>
              <a:t>o</a:t>
            </a:r>
          </a:p>
        </p:txBody>
      </p:sp>
      <p:pic>
        <p:nvPicPr>
          <p:cNvPr id="36" name="Picture 35">
            <a:extLst>
              <a:ext uri="{FF2B5EF4-FFF2-40B4-BE49-F238E27FC236}">
                <a16:creationId xmlns:a16="http://schemas.microsoft.com/office/drawing/2014/main" id="{4D8DE5A5-D8D7-B14D-A1A0-8641B333B604}"/>
              </a:ext>
            </a:extLst>
          </p:cNvPr>
          <p:cNvPicPr>
            <a:picLocks noChangeAspect="1"/>
          </p:cNvPicPr>
          <p:nvPr/>
        </p:nvPicPr>
        <p:blipFill rotWithShape="1">
          <a:blip r:embed="rId8">
            <a:extLst>
              <a:ext uri="{28A0092B-C50C-407E-A947-70E740481C1C}">
                <a14:useLocalDpi xmlns:a14="http://schemas.microsoft.com/office/drawing/2010/main" val="0"/>
              </a:ext>
            </a:extLst>
          </a:blip>
          <a:srcRect l="22113" t="5520" r="17192" b="4358"/>
          <a:stretch/>
        </p:blipFill>
        <p:spPr>
          <a:xfrm>
            <a:off x="333552" y="26026996"/>
            <a:ext cx="5563019" cy="4745104"/>
          </a:xfrm>
          <a:prstGeom prst="rect">
            <a:avLst/>
          </a:prstGeom>
        </p:spPr>
      </p:pic>
      <p:pic>
        <p:nvPicPr>
          <p:cNvPr id="136" name="Picture 3">
            <a:extLst>
              <a:ext uri="{FF2B5EF4-FFF2-40B4-BE49-F238E27FC236}">
                <a16:creationId xmlns:a16="http://schemas.microsoft.com/office/drawing/2014/main" id="{1066640A-F294-384F-939C-6993FC910679}"/>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009594" y="17132300"/>
            <a:ext cx="4308227" cy="2908489"/>
          </a:xfrm>
          <a:prstGeom prst="rect">
            <a:avLst/>
          </a:prstGeom>
          <a:noFill/>
        </p:spPr>
      </p:pic>
      <p:pic>
        <p:nvPicPr>
          <p:cNvPr id="10" name="Picture 9">
            <a:extLst>
              <a:ext uri="{FF2B5EF4-FFF2-40B4-BE49-F238E27FC236}">
                <a16:creationId xmlns:a16="http://schemas.microsoft.com/office/drawing/2014/main" id="{0D3C9066-D78F-C343-8DFE-2CD9E8C82AED}"/>
              </a:ext>
            </a:extLst>
          </p:cNvPr>
          <p:cNvPicPr>
            <a:picLocks noChangeAspect="1"/>
          </p:cNvPicPr>
          <p:nvPr/>
        </p:nvPicPr>
        <p:blipFill rotWithShape="1">
          <a:blip r:embed="rId10">
            <a:extLst>
              <a:ext uri="{28A0092B-C50C-407E-A947-70E740481C1C}">
                <a14:useLocalDpi xmlns:a14="http://schemas.microsoft.com/office/drawing/2010/main" val="0"/>
              </a:ext>
            </a:extLst>
          </a:blip>
          <a:srcRect l="9340" t="21381" r="14454" b="22597"/>
          <a:stretch/>
        </p:blipFill>
        <p:spPr>
          <a:xfrm>
            <a:off x="273049" y="9333270"/>
            <a:ext cx="6807272" cy="5219539"/>
          </a:xfrm>
          <a:prstGeom prst="rect">
            <a:avLst/>
          </a:prstGeom>
        </p:spPr>
      </p:pic>
      <p:pic>
        <p:nvPicPr>
          <p:cNvPr id="7" name="Picture 6">
            <a:extLst>
              <a:ext uri="{FF2B5EF4-FFF2-40B4-BE49-F238E27FC236}">
                <a16:creationId xmlns:a16="http://schemas.microsoft.com/office/drawing/2014/main" id="{145F64DC-460E-2645-A371-D67257B5AA06}"/>
              </a:ext>
            </a:extLst>
          </p:cNvPr>
          <p:cNvPicPr>
            <a:picLocks noChangeAspect="1"/>
          </p:cNvPicPr>
          <p:nvPr/>
        </p:nvPicPr>
        <p:blipFill rotWithShape="1">
          <a:blip r:embed="rId11">
            <a:extLst>
              <a:ext uri="{28A0092B-C50C-407E-A947-70E740481C1C}">
                <a14:useLocalDpi xmlns:a14="http://schemas.microsoft.com/office/drawing/2010/main" val="0"/>
              </a:ext>
            </a:extLst>
          </a:blip>
          <a:srcRect l="15146" r="6025"/>
          <a:stretch/>
        </p:blipFill>
        <p:spPr>
          <a:xfrm>
            <a:off x="6039188" y="21352265"/>
            <a:ext cx="9616995" cy="9392034"/>
          </a:xfrm>
          <a:prstGeom prst="rect">
            <a:avLst/>
          </a:prstGeom>
        </p:spPr>
      </p:pic>
      <p:pic>
        <p:nvPicPr>
          <p:cNvPr id="6" name="Picture 5">
            <a:extLst>
              <a:ext uri="{FF2B5EF4-FFF2-40B4-BE49-F238E27FC236}">
                <a16:creationId xmlns:a16="http://schemas.microsoft.com/office/drawing/2014/main" id="{B5C49777-D2CC-964F-8B3E-13F07DA1EFF8}"/>
              </a:ext>
            </a:extLst>
          </p:cNvPr>
          <p:cNvPicPr>
            <a:picLocks noChangeAspect="1"/>
          </p:cNvPicPr>
          <p:nvPr/>
        </p:nvPicPr>
        <p:blipFill rotWithShape="1">
          <a:blip r:embed="rId12">
            <a:extLst>
              <a:ext uri="{28A0092B-C50C-407E-A947-70E740481C1C}">
                <a14:useLocalDpi xmlns:a14="http://schemas.microsoft.com/office/drawing/2010/main" val="0"/>
              </a:ext>
            </a:extLst>
          </a:blip>
          <a:srcRect l="26039" t="3031" r="26537" b="3031"/>
          <a:stretch/>
        </p:blipFill>
        <p:spPr>
          <a:xfrm rot="5400000">
            <a:off x="9352094" y="7302603"/>
            <a:ext cx="2577999" cy="6718200"/>
          </a:xfrm>
          <a:prstGeom prst="rect">
            <a:avLst/>
          </a:prstGeom>
        </p:spPr>
      </p:pic>
      <p:pic>
        <p:nvPicPr>
          <p:cNvPr id="15" name="Picture 14">
            <a:extLst>
              <a:ext uri="{FF2B5EF4-FFF2-40B4-BE49-F238E27FC236}">
                <a16:creationId xmlns:a16="http://schemas.microsoft.com/office/drawing/2014/main" id="{B9430B93-5507-A74E-BF8C-211827215F9D}"/>
              </a:ext>
            </a:extLst>
          </p:cNvPr>
          <p:cNvPicPr>
            <a:picLocks noChangeAspect="1"/>
          </p:cNvPicPr>
          <p:nvPr/>
        </p:nvPicPr>
        <p:blipFill rotWithShape="1">
          <a:blip r:embed="rId13">
            <a:extLst>
              <a:ext uri="{28A0092B-C50C-407E-A947-70E740481C1C}">
                <a14:useLocalDpi xmlns:a14="http://schemas.microsoft.com/office/drawing/2010/main" val="0"/>
              </a:ext>
            </a:extLst>
          </a:blip>
          <a:srcRect l="34830" t="16634" r="8107" b="42304"/>
          <a:stretch/>
        </p:blipFill>
        <p:spPr>
          <a:xfrm>
            <a:off x="7262943" y="12026900"/>
            <a:ext cx="6737251" cy="2762925"/>
          </a:xfrm>
          <a:prstGeom prst="rect">
            <a:avLst/>
          </a:prstGeom>
        </p:spPr>
      </p:pic>
      <p:sp>
        <p:nvSpPr>
          <p:cNvPr id="16" name="Donut 15">
            <a:extLst>
              <a:ext uri="{FF2B5EF4-FFF2-40B4-BE49-F238E27FC236}">
                <a16:creationId xmlns:a16="http://schemas.microsoft.com/office/drawing/2014/main" id="{8FACE2D0-1309-7045-91B9-A842B4620C5B}"/>
              </a:ext>
            </a:extLst>
          </p:cNvPr>
          <p:cNvSpPr/>
          <p:nvPr/>
        </p:nvSpPr>
        <p:spPr>
          <a:xfrm>
            <a:off x="27019250" y="5626100"/>
            <a:ext cx="2286000" cy="2086473"/>
          </a:xfrm>
          <a:prstGeom prst="donut">
            <a:avLst>
              <a:gd name="adj" fmla="val 6637"/>
            </a:avLst>
          </a:prstGeom>
          <a:solidFill>
            <a:srgbClr val="00D1E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Roman" panose="02000503020000020003" pitchFamily="2" charset="0"/>
            </a:endParaRPr>
          </a:p>
        </p:txBody>
      </p:sp>
      <p:pic>
        <p:nvPicPr>
          <p:cNvPr id="18" name="Picture 17">
            <a:extLst>
              <a:ext uri="{FF2B5EF4-FFF2-40B4-BE49-F238E27FC236}">
                <a16:creationId xmlns:a16="http://schemas.microsoft.com/office/drawing/2014/main" id="{22089998-C851-C045-8141-B203FA7A1946}"/>
              </a:ext>
            </a:extLst>
          </p:cNvPr>
          <p:cNvPicPr>
            <a:picLocks noChangeAspect="1"/>
          </p:cNvPicPr>
          <p:nvPr/>
        </p:nvPicPr>
        <p:blipFill rotWithShape="1">
          <a:blip r:embed="rId14">
            <a:extLst>
              <a:ext uri="{28A0092B-C50C-407E-A947-70E740481C1C}">
                <a14:useLocalDpi xmlns:a14="http://schemas.microsoft.com/office/drawing/2010/main" val="0"/>
              </a:ext>
            </a:extLst>
          </a:blip>
          <a:srcRect t="4872" b="-1"/>
          <a:stretch/>
        </p:blipFill>
        <p:spPr>
          <a:xfrm>
            <a:off x="14635012" y="5145561"/>
            <a:ext cx="11466290" cy="6640885"/>
          </a:xfrm>
          <a:prstGeom prst="rect">
            <a:avLst/>
          </a:prstGeom>
        </p:spPr>
      </p:pic>
      <p:sp>
        <p:nvSpPr>
          <p:cNvPr id="19" name="Rectangle 18">
            <a:extLst>
              <a:ext uri="{FF2B5EF4-FFF2-40B4-BE49-F238E27FC236}">
                <a16:creationId xmlns:a16="http://schemas.microsoft.com/office/drawing/2014/main" id="{4384E089-9832-7E4B-BA66-03D5F3764A8D}"/>
              </a:ext>
            </a:extLst>
          </p:cNvPr>
          <p:cNvSpPr/>
          <p:nvPr/>
        </p:nvSpPr>
        <p:spPr>
          <a:xfrm>
            <a:off x="26104850" y="8369300"/>
            <a:ext cx="539976" cy="4427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pic>
        <p:nvPicPr>
          <p:cNvPr id="29" name="Picture 28">
            <a:extLst>
              <a:ext uri="{FF2B5EF4-FFF2-40B4-BE49-F238E27FC236}">
                <a16:creationId xmlns:a16="http://schemas.microsoft.com/office/drawing/2014/main" id="{8531209A-2CCA-EB40-A773-D6C5E08D0F2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903890" y="12585479"/>
            <a:ext cx="8105892" cy="6539069"/>
          </a:xfrm>
          <a:prstGeom prst="rect">
            <a:avLst/>
          </a:prstGeom>
        </p:spPr>
      </p:pic>
      <p:sp>
        <p:nvSpPr>
          <p:cNvPr id="82" name="TextBox 81">
            <a:extLst>
              <a:ext uri="{FF2B5EF4-FFF2-40B4-BE49-F238E27FC236}">
                <a16:creationId xmlns:a16="http://schemas.microsoft.com/office/drawing/2014/main" id="{268D994C-2592-4B41-892E-1A1840EC4542}"/>
              </a:ext>
            </a:extLst>
          </p:cNvPr>
          <p:cNvSpPr txBox="1"/>
          <p:nvPr/>
        </p:nvSpPr>
        <p:spPr>
          <a:xfrm>
            <a:off x="14607758" y="11797288"/>
            <a:ext cx="11493543"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cs typeface="Calibri" panose="020F0502020204030204" pitchFamily="34" charset="0"/>
              </a:rPr>
              <a:t>The software suite that we use to monitor the CTOF hardware. Various quantities are plotted versus the channel id. Can you spot the one counter with an issue? </a:t>
            </a:r>
          </a:p>
        </p:txBody>
      </p:sp>
      <p:sp>
        <p:nvSpPr>
          <p:cNvPr id="32" name="TextBox 31">
            <a:extLst>
              <a:ext uri="{FF2B5EF4-FFF2-40B4-BE49-F238E27FC236}">
                <a16:creationId xmlns:a16="http://schemas.microsoft.com/office/drawing/2014/main" id="{B3005680-FFEC-C944-98DF-3FC92C0C284E}"/>
              </a:ext>
            </a:extLst>
          </p:cNvPr>
          <p:cNvSpPr txBox="1"/>
          <p:nvPr/>
        </p:nvSpPr>
        <p:spPr>
          <a:xfrm rot="19256098">
            <a:off x="24442107" y="16741855"/>
            <a:ext cx="2677336" cy="707886"/>
          </a:xfrm>
          <a:prstGeom prst="rect">
            <a:avLst/>
          </a:prstGeom>
          <a:noFill/>
        </p:spPr>
        <p:txBody>
          <a:bodyPr wrap="none" rtlCol="0">
            <a:spAutoFit/>
          </a:bodyPr>
          <a:lstStyle/>
          <a:p>
            <a:r>
              <a:rPr lang="en-US" sz="4000" b="1" dirty="0">
                <a:solidFill>
                  <a:srgbClr val="FFFFFF"/>
                </a:solidFill>
                <a:latin typeface="Avenir Roman" panose="02000503020000020003" pitchFamily="2" charset="0"/>
              </a:rPr>
              <a:t>PROTONS</a:t>
            </a:r>
          </a:p>
        </p:txBody>
      </p:sp>
      <p:sp>
        <p:nvSpPr>
          <p:cNvPr id="83" name="TextBox 82">
            <a:extLst>
              <a:ext uri="{FF2B5EF4-FFF2-40B4-BE49-F238E27FC236}">
                <a16:creationId xmlns:a16="http://schemas.microsoft.com/office/drawing/2014/main" id="{A53A14DB-07A4-7C4B-95BB-A34D3128EFA7}"/>
              </a:ext>
            </a:extLst>
          </p:cNvPr>
          <p:cNvSpPr txBox="1"/>
          <p:nvPr/>
        </p:nvSpPr>
        <p:spPr>
          <a:xfrm>
            <a:off x="24183594" y="13020079"/>
            <a:ext cx="1773242" cy="707886"/>
          </a:xfrm>
          <a:prstGeom prst="rect">
            <a:avLst/>
          </a:prstGeom>
          <a:noFill/>
        </p:spPr>
        <p:txBody>
          <a:bodyPr wrap="none" rtlCol="0">
            <a:spAutoFit/>
          </a:bodyPr>
          <a:lstStyle/>
          <a:p>
            <a:r>
              <a:rPr lang="en-US" sz="4000" b="1" dirty="0">
                <a:solidFill>
                  <a:srgbClr val="FFFFFF"/>
                </a:solidFill>
                <a:latin typeface="Avenir Roman" panose="02000503020000020003" pitchFamily="2" charset="0"/>
              </a:rPr>
              <a:t>PIONS</a:t>
            </a:r>
          </a:p>
        </p:txBody>
      </p:sp>
      <p:pic>
        <p:nvPicPr>
          <p:cNvPr id="41" name="Picture 40">
            <a:extLst>
              <a:ext uri="{FF2B5EF4-FFF2-40B4-BE49-F238E27FC236}">
                <a16:creationId xmlns:a16="http://schemas.microsoft.com/office/drawing/2014/main" id="{B487B4DF-D11A-E443-B7A8-D30097257196}"/>
              </a:ext>
            </a:extLst>
          </p:cNvPr>
          <p:cNvPicPr>
            <a:picLocks noChangeAspect="1"/>
          </p:cNvPicPr>
          <p:nvPr/>
        </p:nvPicPr>
        <p:blipFill rotWithShape="1">
          <a:blip r:embed="rId16">
            <a:extLst>
              <a:ext uri="{28A0092B-C50C-407E-A947-70E740481C1C}">
                <a14:useLocalDpi xmlns:a14="http://schemas.microsoft.com/office/drawing/2010/main" val="0"/>
              </a:ext>
            </a:extLst>
          </a:blip>
          <a:srcRect t="23531"/>
          <a:stretch/>
        </p:blipFill>
        <p:spPr>
          <a:xfrm>
            <a:off x="171000" y="31753487"/>
            <a:ext cx="10241260" cy="10438627"/>
          </a:xfrm>
          <a:prstGeom prst="rect">
            <a:avLst/>
          </a:prstGeom>
        </p:spPr>
      </p:pic>
      <p:pic>
        <p:nvPicPr>
          <p:cNvPr id="51" name="Picture 50">
            <a:extLst>
              <a:ext uri="{FF2B5EF4-FFF2-40B4-BE49-F238E27FC236}">
                <a16:creationId xmlns:a16="http://schemas.microsoft.com/office/drawing/2014/main" id="{6C54638F-995B-7143-AFE5-799465F42B0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685812" y="12565212"/>
            <a:ext cx="7075638" cy="6548288"/>
          </a:xfrm>
          <a:prstGeom prst="rect">
            <a:avLst/>
          </a:prstGeom>
        </p:spPr>
      </p:pic>
      <p:sp>
        <p:nvSpPr>
          <p:cNvPr id="97" name="TextBox 96">
            <a:extLst>
              <a:ext uri="{FF2B5EF4-FFF2-40B4-BE49-F238E27FC236}">
                <a16:creationId xmlns:a16="http://schemas.microsoft.com/office/drawing/2014/main" id="{F27369F3-F5A6-F942-9720-EBEEA38FC3CE}"/>
              </a:ext>
            </a:extLst>
          </p:cNvPr>
          <p:cNvSpPr txBox="1"/>
          <p:nvPr/>
        </p:nvSpPr>
        <p:spPr>
          <a:xfrm>
            <a:off x="398058" y="17286188"/>
            <a:ext cx="4294592" cy="2600712"/>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48 counters (96 readout channels)</a:t>
            </a:r>
          </a:p>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Double-sided readout via R2083 Hamamatsu 2-in PMTs</a:t>
            </a:r>
          </a:p>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Counters ~3 cm x 3 cm x 1 m, wedge-shaped design</a:t>
            </a:r>
          </a:p>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Acrylic light guides (1 m and 1.6 m long)</a:t>
            </a:r>
          </a:p>
        </p:txBody>
      </p:sp>
      <p:grpSp>
        <p:nvGrpSpPr>
          <p:cNvPr id="9" name="Group 8">
            <a:extLst>
              <a:ext uri="{FF2B5EF4-FFF2-40B4-BE49-F238E27FC236}">
                <a16:creationId xmlns:a16="http://schemas.microsoft.com/office/drawing/2014/main" id="{0FE56867-BF7F-634C-A5A0-ED47C051B6A3}"/>
              </a:ext>
            </a:extLst>
          </p:cNvPr>
          <p:cNvGrpSpPr/>
          <p:nvPr/>
        </p:nvGrpSpPr>
        <p:grpSpPr>
          <a:xfrm>
            <a:off x="23133050" y="31838900"/>
            <a:ext cx="6337386" cy="5667033"/>
            <a:chOff x="23206145" y="31967434"/>
            <a:chExt cx="6337386" cy="5667033"/>
          </a:xfrm>
        </p:grpSpPr>
        <p:pic>
          <p:nvPicPr>
            <p:cNvPr id="44" name="Picture 43">
              <a:extLst>
                <a:ext uri="{FF2B5EF4-FFF2-40B4-BE49-F238E27FC236}">
                  <a16:creationId xmlns:a16="http://schemas.microsoft.com/office/drawing/2014/main" id="{75E248C8-B0F9-C943-AF4C-D04F4196A46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3206145" y="33604153"/>
              <a:ext cx="6337386" cy="4030314"/>
            </a:xfrm>
            <a:prstGeom prst="rect">
              <a:avLst/>
            </a:prstGeom>
          </p:spPr>
        </p:pic>
        <p:grpSp>
          <p:nvGrpSpPr>
            <p:cNvPr id="4" name="Group 3">
              <a:extLst>
                <a:ext uri="{FF2B5EF4-FFF2-40B4-BE49-F238E27FC236}">
                  <a16:creationId xmlns:a16="http://schemas.microsoft.com/office/drawing/2014/main" id="{07159E21-7E20-F647-96D6-132641EA8841}"/>
                </a:ext>
              </a:extLst>
            </p:cNvPr>
            <p:cNvGrpSpPr/>
            <p:nvPr/>
          </p:nvGrpSpPr>
          <p:grpSpPr>
            <a:xfrm>
              <a:off x="23818850" y="31967434"/>
              <a:ext cx="5676452" cy="1402961"/>
              <a:chOff x="23971250" y="31967434"/>
              <a:chExt cx="5676452" cy="1402961"/>
            </a:xfrm>
          </p:grpSpPr>
          <p:sp>
            <p:nvSpPr>
              <p:cNvPr id="52" name="Rounded Rectangle 51">
                <a:extLst>
                  <a:ext uri="{FF2B5EF4-FFF2-40B4-BE49-F238E27FC236}">
                    <a16:creationId xmlns:a16="http://schemas.microsoft.com/office/drawing/2014/main" id="{A9068105-1064-744B-A1DD-116603C49977}"/>
                  </a:ext>
                </a:extLst>
              </p:cNvPr>
              <p:cNvSpPr/>
              <p:nvPr/>
            </p:nvSpPr>
            <p:spPr>
              <a:xfrm>
                <a:off x="23971250" y="32003502"/>
                <a:ext cx="1752600" cy="136689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dirty="0">
                    <a:latin typeface="Avenir Roman" panose="02000503020000020003" pitchFamily="2" charset="0"/>
                  </a:rPr>
                  <a:t>Outside the shield</a:t>
                </a:r>
              </a:p>
            </p:txBody>
          </p:sp>
          <p:sp>
            <p:nvSpPr>
              <p:cNvPr id="98" name="Rounded Rectangle 97">
                <a:extLst>
                  <a:ext uri="{FF2B5EF4-FFF2-40B4-BE49-F238E27FC236}">
                    <a16:creationId xmlns:a16="http://schemas.microsoft.com/office/drawing/2014/main" id="{D44DB83F-E006-7A43-8C64-64D842A1B6A8}"/>
                  </a:ext>
                </a:extLst>
              </p:cNvPr>
              <p:cNvSpPr/>
              <p:nvPr/>
            </p:nvSpPr>
            <p:spPr>
              <a:xfrm>
                <a:off x="27895102" y="31985629"/>
                <a:ext cx="1752600" cy="136689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dirty="0">
                    <a:latin typeface="Avenir Roman" panose="02000503020000020003" pitchFamily="2" charset="0"/>
                  </a:rPr>
                  <a:t>Outside the shield</a:t>
                </a:r>
              </a:p>
            </p:txBody>
          </p:sp>
          <p:sp>
            <p:nvSpPr>
              <p:cNvPr id="99" name="Rounded Rectangle 98">
                <a:extLst>
                  <a:ext uri="{FF2B5EF4-FFF2-40B4-BE49-F238E27FC236}">
                    <a16:creationId xmlns:a16="http://schemas.microsoft.com/office/drawing/2014/main" id="{2777A148-B779-FF46-9C0C-5841181B746E}"/>
                  </a:ext>
                </a:extLst>
              </p:cNvPr>
              <p:cNvSpPr/>
              <p:nvPr/>
            </p:nvSpPr>
            <p:spPr>
              <a:xfrm>
                <a:off x="25933176" y="31967434"/>
                <a:ext cx="1752600" cy="136689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dirty="0">
                    <a:latin typeface="Avenir Roman" panose="02000503020000020003" pitchFamily="2" charset="0"/>
                  </a:rPr>
                  <a:t>Inside the shield</a:t>
                </a:r>
              </a:p>
            </p:txBody>
          </p:sp>
        </p:grpSp>
      </p:grpSp>
      <p:sp>
        <p:nvSpPr>
          <p:cNvPr id="101" name="TextBox 100">
            <a:extLst>
              <a:ext uri="{FF2B5EF4-FFF2-40B4-BE49-F238E27FC236}">
                <a16:creationId xmlns:a16="http://schemas.microsoft.com/office/drawing/2014/main" id="{A7FD98C2-3A4A-3E45-9D12-1F557A6090D7}"/>
              </a:ext>
            </a:extLst>
          </p:cNvPr>
          <p:cNvSpPr txBox="1"/>
          <p:nvPr/>
        </p:nvSpPr>
        <p:spPr>
          <a:xfrm>
            <a:off x="6039188" y="30744299"/>
            <a:ext cx="9616995"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cs typeface="Calibri" panose="020F0502020204030204" pitchFamily="34" charset="0"/>
              </a:rPr>
              <a:t>The scintillator bars had to have perfectly smooth surfaces. Here a technician works on sanding and polishing of one of the CTOF scintillator bars.</a:t>
            </a:r>
          </a:p>
        </p:txBody>
      </p:sp>
      <p:sp>
        <p:nvSpPr>
          <p:cNvPr id="102" name="TextBox 101">
            <a:extLst>
              <a:ext uri="{FF2B5EF4-FFF2-40B4-BE49-F238E27FC236}">
                <a16:creationId xmlns:a16="http://schemas.microsoft.com/office/drawing/2014/main" id="{9BC75D58-1CFF-5043-A714-2CC19B2E234F}"/>
              </a:ext>
            </a:extLst>
          </p:cNvPr>
          <p:cNvSpPr txBox="1"/>
          <p:nvPr/>
        </p:nvSpPr>
        <p:spPr>
          <a:xfrm>
            <a:off x="318764" y="30744299"/>
            <a:ext cx="5577807"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cs typeface="Calibri" panose="020F0502020204030204" pitchFamily="34" charset="0"/>
              </a:rPr>
              <a:t>View at the end of the light guide of a small light </a:t>
            </a:r>
            <a:r>
              <a:rPr lang="en-US">
                <a:latin typeface="Avenir Roman" panose="02000503020000020003" pitchFamily="2" charset="0"/>
                <a:cs typeface="Calibri" panose="020F0502020204030204" pitchFamily="34" charset="0"/>
              </a:rPr>
              <a:t>source placed </a:t>
            </a:r>
            <a:r>
              <a:rPr lang="en-US" dirty="0">
                <a:latin typeface="Avenir Roman" panose="02000503020000020003" pitchFamily="2" charset="0"/>
                <a:cs typeface="Calibri" panose="020F0502020204030204" pitchFamily="34" charset="0"/>
              </a:rPr>
              <a:t>at the opposite light guide. </a:t>
            </a:r>
          </a:p>
        </p:txBody>
      </p:sp>
      <p:sp>
        <p:nvSpPr>
          <p:cNvPr id="103" name="TextBox 102">
            <a:extLst>
              <a:ext uri="{FF2B5EF4-FFF2-40B4-BE49-F238E27FC236}">
                <a16:creationId xmlns:a16="http://schemas.microsoft.com/office/drawing/2014/main" id="{28A93659-8AA5-A542-A346-F41309E3BB3E}"/>
              </a:ext>
            </a:extLst>
          </p:cNvPr>
          <p:cNvSpPr txBox="1"/>
          <p:nvPr/>
        </p:nvSpPr>
        <p:spPr>
          <a:xfrm>
            <a:off x="318764" y="24752300"/>
            <a:ext cx="5577807"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cs typeface="Calibri" panose="020F0502020204030204" pitchFamily="34" charset="0"/>
              </a:rPr>
              <a:t>Close-up view of counter assembly to prepare the gluing of the scintillator bar (bluish in appearance) with the Acrylic light guide. </a:t>
            </a:r>
          </a:p>
        </p:txBody>
      </p:sp>
      <p:pic>
        <p:nvPicPr>
          <p:cNvPr id="5" name="Picture 4">
            <a:extLst>
              <a:ext uri="{FF2B5EF4-FFF2-40B4-BE49-F238E27FC236}">
                <a16:creationId xmlns:a16="http://schemas.microsoft.com/office/drawing/2014/main" id="{BB39634A-7C6F-ED40-9824-50F1F91564EC}"/>
              </a:ext>
            </a:extLst>
          </p:cNvPr>
          <p:cNvPicPr>
            <a:picLocks noChangeAspect="1"/>
          </p:cNvPicPr>
          <p:nvPr/>
        </p:nvPicPr>
        <p:blipFill rotWithShape="1">
          <a:blip r:embed="rId19">
            <a:extLst>
              <a:ext uri="{28A0092B-C50C-407E-A947-70E740481C1C}">
                <a14:useLocalDpi xmlns:a14="http://schemas.microsoft.com/office/drawing/2010/main" val="0"/>
              </a:ext>
            </a:extLst>
          </a:blip>
          <a:srcRect l="14667"/>
          <a:stretch/>
        </p:blipFill>
        <p:spPr>
          <a:xfrm>
            <a:off x="25956836" y="336795"/>
            <a:ext cx="4028331" cy="3541586"/>
          </a:xfrm>
          <a:prstGeom prst="rect">
            <a:avLst/>
          </a:prstGeom>
        </p:spPr>
      </p:pic>
      <p:pic>
        <p:nvPicPr>
          <p:cNvPr id="13" name="Picture 12">
            <a:extLst>
              <a:ext uri="{FF2B5EF4-FFF2-40B4-BE49-F238E27FC236}">
                <a16:creationId xmlns:a16="http://schemas.microsoft.com/office/drawing/2014/main" id="{2E3B35AD-BA4D-E644-A1F9-DF0661EB5246}"/>
              </a:ext>
            </a:extLst>
          </p:cNvPr>
          <p:cNvPicPr>
            <a:picLocks noChangeAspect="1"/>
          </p:cNvPicPr>
          <p:nvPr/>
        </p:nvPicPr>
        <p:blipFill rotWithShape="1">
          <a:blip r:embed="rId20">
            <a:extLst>
              <a:ext uri="{28A0092B-C50C-407E-A947-70E740481C1C}">
                <a14:useLocalDpi xmlns:a14="http://schemas.microsoft.com/office/drawing/2010/main" val="0"/>
              </a:ext>
            </a:extLst>
          </a:blip>
          <a:srcRect l="3570" t="19188" r="3030" b="3511"/>
          <a:stretch/>
        </p:blipFill>
        <p:spPr>
          <a:xfrm>
            <a:off x="343866" y="21351802"/>
            <a:ext cx="5552705" cy="3446690"/>
          </a:xfrm>
          <a:prstGeom prst="rect">
            <a:avLst/>
          </a:prstGeom>
        </p:spPr>
      </p:pic>
      <p:sp>
        <p:nvSpPr>
          <p:cNvPr id="8" name="Rounded Rectangle 7">
            <a:extLst>
              <a:ext uri="{FF2B5EF4-FFF2-40B4-BE49-F238E27FC236}">
                <a16:creationId xmlns:a16="http://schemas.microsoft.com/office/drawing/2014/main" id="{80E3F390-475C-4146-B762-4D249C5175AB}"/>
              </a:ext>
            </a:extLst>
          </p:cNvPr>
          <p:cNvSpPr/>
          <p:nvPr/>
        </p:nvSpPr>
        <p:spPr>
          <a:xfrm>
            <a:off x="25780776" y="33566697"/>
            <a:ext cx="1752600" cy="3265290"/>
          </a:xfrm>
          <a:prstGeom prst="roundRect">
            <a:avLst/>
          </a:prstGeom>
          <a:solidFill>
            <a:srgbClr val="00BC00">
              <a:alpha val="1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2908</TotalTime>
  <Words>794</Words>
  <Application>Microsoft Macintosh PowerPoint</Application>
  <PresentationFormat>Custom</PresentationFormat>
  <Paragraphs>64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宋体</vt:lpstr>
      <vt:lpstr>Arial</vt:lpstr>
      <vt:lpstr>Avenir Roman</vt:lpstr>
      <vt:lpstr>Calibri</vt:lpstr>
      <vt:lpstr>Office Theme</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232</cp:revision>
  <cp:lastPrinted>2018-05-02T20:52:20Z</cp:lastPrinted>
  <dcterms:created xsi:type="dcterms:W3CDTF">2006-08-16T00:00:00Z</dcterms:created>
  <dcterms:modified xsi:type="dcterms:W3CDTF">2018-05-07T12:22:53Z</dcterms:modified>
</cp:coreProperties>
</file>